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85" r:id="rId3"/>
    <p:sldId id="306" r:id="rId4"/>
    <p:sldId id="258" r:id="rId5"/>
    <p:sldId id="286" r:id="rId6"/>
    <p:sldId id="287" r:id="rId7"/>
    <p:sldId id="288" r:id="rId8"/>
    <p:sldId id="289" r:id="rId9"/>
    <p:sldId id="290" r:id="rId10"/>
    <p:sldId id="291" r:id="rId11"/>
    <p:sldId id="307" r:id="rId12"/>
    <p:sldId id="293" r:id="rId13"/>
    <p:sldId id="305" r:id="rId14"/>
    <p:sldId id="299" r:id="rId15"/>
    <p:sldId id="300" r:id="rId16"/>
    <p:sldId id="301" r:id="rId17"/>
    <p:sldId id="302" r:id="rId18"/>
    <p:sldId id="303" r:id="rId19"/>
    <p:sldId id="298" r:id="rId20"/>
    <p:sldId id="283" r:id="rId21"/>
  </p:sldIdLst>
  <p:sldSz cx="12192000" cy="6858000"/>
  <p:notesSz cx="6858000" cy="9144000"/>
  <p:photoAlbum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706" autoAdjust="0"/>
  </p:normalViewPr>
  <p:slideViewPr>
    <p:cSldViewPr snapToGrid="0">
      <p:cViewPr varScale="1">
        <p:scale>
          <a:sx n="72" d="100"/>
          <a:sy n="72" d="100"/>
        </p:scale>
        <p:origin x="107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19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E34BD-DE16-4CB4-A886-635EF8950804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4B091-181C-44A7-BF26-F2B5EAA8EF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1181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B091-181C-44A7-BF26-F2B5EAA8EFB9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6908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B091-181C-44A7-BF26-F2B5EAA8EFB9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8747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 smtClean="0"/>
              <a:t>Los agonistas dopaminérgicos ejercen un efecto antiproliferativo por interacción con los receptores dopaminérgicos (DR1-5). La expresión del subtipo 2 correlaciona positivamente con la disminución del tamaño tumoral. El DR2 es el subtipo predominante en los ANF, particularmente el DR2S o corto. Las isoformas larga y corta del receptor D2 difieren en la presencia o ausencia de 29 aminoácidos. </a:t>
            </a:r>
            <a:r>
              <a:rPr lang="es-PE" dirty="0" err="1" smtClean="0"/>
              <a:t>Pivonello</a:t>
            </a:r>
            <a:r>
              <a:rPr lang="es-PE" dirty="0" smtClean="0"/>
              <a:t> et al. encuentran expresión y actividad del DR2 en casi 70% de un total de18 ANF . Luego de un año de tratamiento con </a:t>
            </a:r>
            <a:r>
              <a:rPr lang="es-PE" dirty="0" err="1" smtClean="0"/>
              <a:t>cabergolina</a:t>
            </a:r>
            <a:r>
              <a:rPr lang="es-PE" dirty="0" smtClean="0"/>
              <a:t> hallaron mejoría clínica y visual significativa en 70-80%, con disminución del tamaño tumoral de 25% en 60% de los casos, con una dosis de 3 mg/semana. La expresión del DR2S se asoció a una mejor respuesta terapéutica.</a:t>
            </a:r>
          </a:p>
          <a:p>
            <a:endParaRPr lang="es-PE" dirty="0" smtClean="0"/>
          </a:p>
          <a:p>
            <a:r>
              <a:rPr lang="es-PE" dirty="0" smtClean="0"/>
              <a:t>La </a:t>
            </a:r>
            <a:r>
              <a:rPr lang="es-PE" dirty="0" err="1" smtClean="0"/>
              <a:t>somatostatina</a:t>
            </a:r>
            <a:r>
              <a:rPr lang="es-PE" dirty="0" smtClean="0"/>
              <a:t> inhibe la secreción hormonal y la proliferación celular a través de la activación de 5 receptores transmembrana acoplados a proteína G, SSTR 1-5. Estos receptores se expresan en las células hipofisarias normales y tumorales. A través del SSTR2 y 5 se inhibe la secreción hormonal en tumores funcionantes . La expresión de SSTR en ANF ha sido descripta ,siendo el SSTR3, seguido del SSTR2 los subtipos de receptores que más se expresan.</a:t>
            </a:r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4B091-181C-44A7-BF26-F2B5EAA8EFB9}" type="slidenum">
              <a:rPr lang="es-PE" smtClean="0"/>
              <a:t>17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40111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437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9847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4610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1155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4649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142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4098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757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9648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652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6815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43BEC-0068-4BBE-BBB6-D65BD8B2922E}" type="datetimeFigureOut">
              <a:rPr lang="es-PE" smtClean="0"/>
              <a:t>23/03/2025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1A51D-6633-433B-8413-44C1A95BB9BD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7056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books/NBK534880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343608" y="4105469"/>
            <a:ext cx="8425543" cy="152089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chemeClr val="tx1"/>
                </a:solidFill>
              </a:rPr>
              <a:t>M</a:t>
            </a:r>
            <a:r>
              <a:rPr lang="es-ES" sz="2000" dirty="0" smtClean="0">
                <a:solidFill>
                  <a:schemeClr val="tx1"/>
                </a:solidFill>
              </a:rPr>
              <a:t>R. EDUARDO PORTAL MARTINEZ</a:t>
            </a:r>
          </a:p>
          <a:p>
            <a:pPr algn="ctr"/>
            <a:r>
              <a:rPr lang="es-ES" sz="2000" dirty="0" smtClean="0">
                <a:solidFill>
                  <a:schemeClr val="tx1"/>
                </a:solidFill>
              </a:rPr>
              <a:t>MARZO -2025</a:t>
            </a:r>
            <a:r>
              <a:rPr lang="es-ES" sz="3600" dirty="0" smtClean="0">
                <a:solidFill>
                  <a:schemeClr val="tx1"/>
                </a:solidFill>
              </a:rPr>
              <a:t> </a:t>
            </a:r>
            <a:endParaRPr lang="es-PE" sz="3600" dirty="0">
              <a:solidFill>
                <a:schemeClr val="tx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390261" y="1203649"/>
            <a:ext cx="8425543" cy="152089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ADENOMAS NO FUNCIONANTES</a:t>
            </a:r>
            <a:endParaRPr lang="es-PE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63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162507" y="185224"/>
            <a:ext cx="38086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DIAGNOSTICO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996" y="1375976"/>
            <a:ext cx="5751629" cy="455789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21668" y="1016221"/>
            <a:ext cx="5334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 CLNICA Y EXPLORACION FISICA</a:t>
            </a:r>
            <a:endParaRPr lang="es-PE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1668" y="1447108"/>
            <a:ext cx="59269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600" dirty="0" smtClean="0"/>
              <a:t>Todos los pacientes deben ser evaluados buscando estigmas físicos o enfermedades relacionadas con la hipersecreción de las hormonas </a:t>
            </a:r>
            <a:r>
              <a:rPr lang="es-PE" sz="2600" dirty="0" err="1" smtClean="0"/>
              <a:t>hipofisiarias</a:t>
            </a:r>
            <a:r>
              <a:rPr lang="es-PE" sz="2600" dirty="0" smtClean="0"/>
              <a:t> o hipopituitarismo en el caso de los </a:t>
            </a:r>
            <a:r>
              <a:rPr lang="es-PE" sz="2600" dirty="0" err="1" smtClean="0"/>
              <a:t>macroadenomas</a:t>
            </a:r>
            <a:r>
              <a:rPr lang="es-PE" sz="2600" dirty="0" smtClean="0"/>
              <a:t>. Adicionalmente, a todos los </a:t>
            </a:r>
            <a:r>
              <a:rPr lang="es-PE" sz="2600" dirty="0" err="1" smtClean="0"/>
              <a:t>macroadenomas</a:t>
            </a:r>
            <a:r>
              <a:rPr lang="es-PE" sz="2600" dirty="0" smtClean="0"/>
              <a:t> sobre todo los cercanos al quiasma o nervio óptico, se debe hacer una evaluación del campo visual.</a:t>
            </a:r>
            <a:endParaRPr lang="es-PE" sz="2600" dirty="0"/>
          </a:p>
        </p:txBody>
      </p:sp>
    </p:spTree>
    <p:extLst>
      <p:ext uri="{BB962C8B-B14F-4D97-AF65-F5344CB8AC3E}">
        <p14:creationId xmlns:p14="http://schemas.microsoft.com/office/powerpoint/2010/main" val="197268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162507" y="185224"/>
            <a:ext cx="38086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DIAGNOSTICO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64198" y="1110399"/>
            <a:ext cx="59269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00" dirty="0"/>
              <a:t>Desde el punto de vista </a:t>
            </a:r>
            <a:r>
              <a:rPr lang="es-PE" sz="2200" dirty="0" err="1"/>
              <a:t>imagenológico</a:t>
            </a:r>
            <a:r>
              <a:rPr lang="es-PE" sz="2200" dirty="0"/>
              <a:t>, los adenomas se dividen en </a:t>
            </a:r>
            <a:r>
              <a:rPr lang="es-PE" sz="2200" dirty="0" err="1"/>
              <a:t>microadenomas</a:t>
            </a:r>
            <a:r>
              <a:rPr lang="es-PE" sz="2200" dirty="0"/>
              <a:t>, menores a 1cm, y </a:t>
            </a:r>
            <a:r>
              <a:rPr lang="es-PE" sz="2200" dirty="0" err="1"/>
              <a:t>macroadenomas</a:t>
            </a:r>
            <a:r>
              <a:rPr lang="es-PE" sz="2200" dirty="0"/>
              <a:t> como los mayores a 1 cm, siendo gigantes aquellos mayores a 4 </a:t>
            </a:r>
            <a:r>
              <a:rPr lang="es-PE" sz="2200" dirty="0" smtClean="0"/>
              <a:t>cm. </a:t>
            </a:r>
          </a:p>
          <a:p>
            <a:pPr algn="just"/>
            <a:r>
              <a:rPr lang="es-PE" sz="2200" dirty="0" smtClean="0"/>
              <a:t>Los </a:t>
            </a:r>
            <a:r>
              <a:rPr lang="es-PE" sz="2200" dirty="0"/>
              <a:t>adenomas también pueden clasificarse en base a la </a:t>
            </a:r>
            <a:r>
              <a:rPr lang="es-PE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 de Hardy</a:t>
            </a:r>
            <a:r>
              <a:rPr lang="es-PE" sz="2200" dirty="0"/>
              <a:t>, donde se </a:t>
            </a:r>
            <a:r>
              <a:rPr lang="es-PE" sz="2200" dirty="0" smtClean="0"/>
              <a:t>tiene en </a:t>
            </a:r>
            <a:r>
              <a:rPr lang="es-PE" sz="2200" dirty="0"/>
              <a:t>cuenta la extensión dentro de la silla, así como la invasión del piso </a:t>
            </a:r>
            <a:r>
              <a:rPr lang="es-PE" sz="2200" dirty="0" err="1"/>
              <a:t>selar</a:t>
            </a:r>
            <a:r>
              <a:rPr lang="es-PE" sz="2200" dirty="0"/>
              <a:t> y la extensión </a:t>
            </a:r>
            <a:r>
              <a:rPr lang="es-PE" sz="2200" dirty="0" err="1" smtClean="0"/>
              <a:t>periselar</a:t>
            </a:r>
            <a:r>
              <a:rPr lang="es-PE" sz="2200" dirty="0" smtClean="0"/>
              <a:t>. </a:t>
            </a:r>
            <a:r>
              <a:rPr lang="es-PE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Clasificación de </a:t>
            </a:r>
            <a:r>
              <a:rPr lang="es-PE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Knosp</a:t>
            </a:r>
            <a:r>
              <a:rPr lang="es-PE" sz="2200" dirty="0"/>
              <a:t> define la invasión en grados de </a:t>
            </a:r>
            <a:r>
              <a:rPr lang="es-PE" sz="2200" dirty="0" smtClean="0"/>
              <a:t>0 </a:t>
            </a:r>
            <a:r>
              <a:rPr lang="es-PE" sz="2200" dirty="0"/>
              <a:t>a 4 según la relación con el </a:t>
            </a:r>
            <a:r>
              <a:rPr lang="es-PE" sz="2200" dirty="0" err="1"/>
              <a:t>senocavernoso</a:t>
            </a:r>
            <a:r>
              <a:rPr lang="es-PE" sz="2200" dirty="0"/>
              <a:t> en el corte coronal en la RMN</a:t>
            </a:r>
            <a:endParaRPr lang="es-PE" sz="2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7637" y="1110399"/>
            <a:ext cx="5529374" cy="51054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1411" y="1016221"/>
            <a:ext cx="11467234" cy="5344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7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031256" y="185224"/>
            <a:ext cx="80711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TRATAMIENTO - OBSERVACION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111" y="1117788"/>
            <a:ext cx="4563488" cy="5292739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21667" y="1447108"/>
            <a:ext cx="671415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Si no esta afectado el quiasma óptico y el tamaño de la lesión es pequeño, se puede optar por un tratamiento conservador.	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Control de la de la función </a:t>
            </a:r>
            <a:r>
              <a:rPr lang="es-PE" sz="2600" dirty="0" err="1" smtClean="0"/>
              <a:t>hipofisiaria</a:t>
            </a:r>
            <a:r>
              <a:rPr lang="es-PE" sz="2600" dirty="0" smtClean="0"/>
              <a:t> cada 6-12 meses y vigilancia del tumor con RM anual durante al menos 5 años.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Si durante el seguimiento el tumor se mantiene alejado del quiasma óptico y no se observa crecimiento el estudio radiológico puede repetirse cada 2 años.</a:t>
            </a:r>
            <a:endParaRPr lang="es-PE" sz="2600" dirty="0"/>
          </a:p>
        </p:txBody>
      </p:sp>
    </p:spTree>
    <p:extLst>
      <p:ext uri="{BB962C8B-B14F-4D97-AF65-F5344CB8AC3E}">
        <p14:creationId xmlns:p14="http://schemas.microsoft.com/office/powerpoint/2010/main" val="299525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195694" y="185224"/>
            <a:ext cx="77423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TRATAMIENTO - QUIRURGICO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9488" y="1016221"/>
            <a:ext cx="116947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Es el tratamiento de elección cuando hay clínica compresiva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El abordaje suele ser </a:t>
            </a:r>
            <a:r>
              <a:rPr lang="es-PE" sz="2600" dirty="0" err="1" smtClean="0"/>
              <a:t>transfenoidal</a:t>
            </a:r>
            <a:r>
              <a:rPr lang="es-PE" sz="2600" dirty="0" smtClean="0"/>
              <a:t> o </a:t>
            </a:r>
            <a:r>
              <a:rPr lang="es-PE" sz="2600" dirty="0" err="1" smtClean="0"/>
              <a:t>sublabial</a:t>
            </a:r>
            <a:r>
              <a:rPr lang="es-PE" sz="2600" dirty="0" smtClean="0"/>
              <a:t> para grandes tumores, niños o con fosas nasales pequeñas.</a:t>
            </a:r>
            <a:endParaRPr lang="es-PE" sz="2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1683" y="2078962"/>
            <a:ext cx="5472521" cy="347553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99488" y="2333684"/>
            <a:ext cx="5858121" cy="4154984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PE" sz="2400" dirty="0" smtClean="0"/>
              <a:t>La técnica endoscópica permite una ruta mas rápida y menos invasiva, con menor perdida de sangre, no precisa taponamiento nasal y produce menos dolor. Esta técnica ha permitido visualizar mejor zonas de </a:t>
            </a:r>
            <a:r>
              <a:rPr lang="es-PE" sz="2400" dirty="0" err="1" smtClean="0"/>
              <a:t>dificl</a:t>
            </a:r>
            <a:r>
              <a:rPr lang="es-PE" sz="2400" dirty="0" smtClean="0"/>
              <a:t> acceso (supraselar, </a:t>
            </a:r>
            <a:r>
              <a:rPr lang="es-PE" sz="2400" dirty="0" err="1" smtClean="0"/>
              <a:t>paraselar</a:t>
            </a:r>
            <a:r>
              <a:rPr lang="es-PE" sz="2400" dirty="0" smtClean="0"/>
              <a:t> y pared  medial </a:t>
            </a:r>
            <a:r>
              <a:rPr lang="es-PE" sz="2400" dirty="0" err="1" smtClean="0"/>
              <a:t>sel</a:t>
            </a:r>
            <a:r>
              <a:rPr lang="es-PE" sz="2400" dirty="0" smtClean="0"/>
              <a:t> seno cavernoso). Como desventaja podemos destacar la falta de visión tridimensional que hace que el cirujano haya tenido un entrenamiento previo en esta técnica.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3844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195694" y="185224"/>
            <a:ext cx="77423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TRATAMIENTO - QUIRURGICO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1667" y="1447108"/>
            <a:ext cx="1128615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Tasa de curación con la cirugía es del 44%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Tasa de remisión hasta del 90%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La cefalea desaparece en casi el 100%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La alteración visual mejora hasta un 80%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La función </a:t>
            </a:r>
            <a:r>
              <a:rPr lang="es-PE" sz="2600" dirty="0" err="1" smtClean="0"/>
              <a:t>hipofisiaria</a:t>
            </a:r>
            <a:r>
              <a:rPr lang="es-PE" sz="2600" dirty="0" smtClean="0"/>
              <a:t> no suele recuperarse tras la cirugía y el hipopituitarismo posterior es muy variable, siendo del 10-70%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Como complicaciones de la cirugía, podemos encontrar en el 5-10% de los casos un hipopituitarismo de nueva aparición.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En la cirugía endoscópica hay mayor riesgo de fistulas y </a:t>
            </a:r>
            <a:r>
              <a:rPr lang="es-PE" sz="2600" dirty="0" err="1" smtClean="0"/>
              <a:t>menigitis</a:t>
            </a:r>
            <a:r>
              <a:rPr lang="es-PE" sz="2600" dirty="0" smtClean="0"/>
              <a:t>. La mortalidad global oscila del 0.3 al 0.5%</a:t>
            </a:r>
            <a:endParaRPr lang="es-PE" sz="2600" dirty="0"/>
          </a:p>
        </p:txBody>
      </p:sp>
    </p:spTree>
    <p:extLst>
      <p:ext uri="{BB962C8B-B14F-4D97-AF65-F5344CB8AC3E}">
        <p14:creationId xmlns:p14="http://schemas.microsoft.com/office/powerpoint/2010/main" val="36743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950147" y="185224"/>
            <a:ext cx="82334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TRATAMIENTO - RADIOTERAPIA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39" y="2758206"/>
            <a:ext cx="9460697" cy="3932825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43415" y="1181894"/>
            <a:ext cx="116468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La baja tasa de curación de las primeras cirugías realizadas por craneotomía hizo que el uso de la radioterapia fuese </a:t>
            </a:r>
            <a:r>
              <a:rPr lang="es-PE" sz="2600" dirty="0" err="1" smtClean="0"/>
              <a:t>sistematico</a:t>
            </a:r>
            <a:r>
              <a:rPr lang="es-PE" sz="2600" dirty="0" smtClean="0"/>
              <a:t>, con gran respuesta de control de crecimiento a 15 años (93% con radioterapia – frente a 33% sin ella)</a:t>
            </a:r>
            <a:endParaRPr lang="es-PE" sz="2600" dirty="0"/>
          </a:p>
        </p:txBody>
      </p:sp>
    </p:spTree>
    <p:extLst>
      <p:ext uri="{BB962C8B-B14F-4D97-AF65-F5344CB8AC3E}">
        <p14:creationId xmlns:p14="http://schemas.microsoft.com/office/powerpoint/2010/main" val="324171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950147" y="185224"/>
            <a:ext cx="82334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TRATAMIENTO - RADIOTERAPIA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1668" y="1016221"/>
            <a:ext cx="61604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RADIOTERAPIA ESTEROATAXICA FRACCIONADA</a:t>
            </a:r>
            <a:endParaRPr lang="es-PE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9377" y="1975602"/>
            <a:ext cx="3093720" cy="234696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21667" y="1447108"/>
            <a:ext cx="788663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Desarrollada para disminuir la irradiación y de este modo las complicaciones de la RT convencional que se irradian zonas mas localizadas, con una precisión de  1-2mm frente a la RT convencional que es de 3-5mm</a:t>
            </a:r>
          </a:p>
          <a:p>
            <a:pPr marL="514350" indent="-514350" algn="just">
              <a:buFont typeface="Wingdings" panose="05000000000000000000" pitchFamily="2" charset="2"/>
              <a:buChar char="q"/>
            </a:pPr>
            <a:r>
              <a:rPr lang="es-PE" sz="2600" dirty="0" smtClean="0"/>
              <a:t>Consigue el control en el 93% de los casos y evita progresión en el 75-90% de los pacientes </a:t>
            </a:r>
            <a:endParaRPr lang="es-PE" sz="2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327481" y="4340208"/>
            <a:ext cx="7622202" cy="193899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PE" sz="2400" dirty="0" smtClean="0"/>
              <a:t>Las indicaciones </a:t>
            </a:r>
            <a:r>
              <a:rPr lang="es-PE" sz="2400" dirty="0" err="1" smtClean="0"/>
              <a:t>esteroatáxica</a:t>
            </a:r>
            <a:r>
              <a:rPr lang="es-PE" sz="2400" dirty="0" smtClean="0"/>
              <a:t> fraccionada son:</a:t>
            </a:r>
          </a:p>
          <a:p>
            <a:pPr marL="457200" indent="-457200" algn="just">
              <a:buAutoNum type="arabicPeriod"/>
            </a:pPr>
            <a:r>
              <a:rPr lang="es-PE" sz="2400" dirty="0" smtClean="0"/>
              <a:t>Tumores inoperables en los que no se pueden emplear radiocirugía por el tamaño, normalmente mas de 2-3cm</a:t>
            </a:r>
          </a:p>
          <a:p>
            <a:pPr marL="457200" indent="-457200" algn="just">
              <a:buAutoNum type="arabicPeriod"/>
            </a:pPr>
            <a:r>
              <a:rPr lang="es-PE" sz="2400" dirty="0" smtClean="0"/>
              <a:t>Lesión extensa supraselar o de difícil delimitación.</a:t>
            </a:r>
          </a:p>
          <a:p>
            <a:pPr marL="457200" indent="-457200" algn="just">
              <a:buAutoNum type="arabicPeriod"/>
            </a:pPr>
            <a:r>
              <a:rPr lang="es-PE" sz="2400" dirty="0" smtClean="0"/>
              <a:t>Localización cercana al quiasma.</a:t>
            </a:r>
            <a:endParaRPr lang="es-PE" sz="2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8518463" y="4417152"/>
            <a:ext cx="33301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00" dirty="0" smtClean="0"/>
              <a:t>No se ha podido demostrar aun el beneficio sobre la RT convencional al no existir datos a 15-20 años</a:t>
            </a:r>
            <a:endParaRPr lang="es-PE" sz="2200" dirty="0"/>
          </a:p>
        </p:txBody>
      </p:sp>
    </p:spTree>
    <p:extLst>
      <p:ext uri="{BB962C8B-B14F-4D97-AF65-F5344CB8AC3E}">
        <p14:creationId xmlns:p14="http://schemas.microsoft.com/office/powerpoint/2010/main" val="65888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596848" y="185224"/>
            <a:ext cx="89400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TRATAMIENTO - </a:t>
            </a:r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FARMACOLOGICO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11457" y="1261106"/>
            <a:ext cx="5298227" cy="498598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P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AGONISTAS DOPAMINERGICOS</a:t>
            </a:r>
          </a:p>
          <a:p>
            <a:pPr algn="just"/>
            <a:endParaRPr lang="es-PE" sz="2400" dirty="0"/>
          </a:p>
          <a:p>
            <a:pPr algn="just"/>
            <a:r>
              <a:rPr lang="es-PE" dirty="0"/>
              <a:t>Los agonistas dopaminérgicos ejercen un efecto antiproliferativo por interacción con los receptores dopaminérgicos (DR1-5). La expresión del subtipo 2 correlaciona positivamente con la disminución del tamaño tumoral. El DR2 es el subtipo predominante en los ANF, particularmente el DR2S o corto. Las isoformas larga y corta del receptor D2 difieren en la presencia o ausencia de 29 aminoácidos. </a:t>
            </a:r>
            <a:r>
              <a:rPr lang="es-PE" dirty="0" err="1"/>
              <a:t>Pivonello</a:t>
            </a:r>
            <a:r>
              <a:rPr lang="es-PE" dirty="0"/>
              <a:t> et al. encuentran expresión y actividad del DR2 en casi 70% de un total </a:t>
            </a:r>
            <a:r>
              <a:rPr lang="es-PE" dirty="0" smtClean="0"/>
              <a:t>de 18 </a:t>
            </a:r>
            <a:r>
              <a:rPr lang="es-PE" dirty="0"/>
              <a:t>ANF . Luego de un año de tratamiento con </a:t>
            </a:r>
            <a:r>
              <a:rPr lang="es-PE" dirty="0" err="1"/>
              <a:t>cabergolina</a:t>
            </a:r>
            <a:r>
              <a:rPr lang="es-PE" dirty="0"/>
              <a:t> hallaron mejoría clínica y visual significativa en 70-80%, con disminución del tamaño tumoral de 25% en 60% de los casos, con una dosis de </a:t>
            </a:r>
            <a:r>
              <a:rPr lang="es-PE" dirty="0" smtClean="0"/>
              <a:t>3mg/semana</a:t>
            </a:r>
            <a:r>
              <a:rPr lang="es-PE" dirty="0"/>
              <a:t>. La expresión del DR2S se asoció a una mejor respuesta terapéutica</a:t>
            </a:r>
            <a:endParaRPr lang="es-PE" dirty="0"/>
          </a:p>
        </p:txBody>
      </p:sp>
      <p:sp>
        <p:nvSpPr>
          <p:cNvPr id="6" name="CuadroTexto 5"/>
          <p:cNvSpPr txBox="1"/>
          <p:nvPr/>
        </p:nvSpPr>
        <p:spPr>
          <a:xfrm>
            <a:off x="6066854" y="1261106"/>
            <a:ext cx="5639593" cy="458587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P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ANALOGOS DE SOMATOSTATINA</a:t>
            </a:r>
          </a:p>
          <a:p>
            <a:pPr algn="just"/>
            <a:endParaRPr lang="es-PE" sz="2400" dirty="0"/>
          </a:p>
          <a:p>
            <a:pPr algn="just"/>
            <a:r>
              <a:rPr lang="es-PE" sz="2200" dirty="0"/>
              <a:t>La </a:t>
            </a:r>
            <a:r>
              <a:rPr lang="es-PE" sz="2200" dirty="0" err="1"/>
              <a:t>somatostatina</a:t>
            </a:r>
            <a:r>
              <a:rPr lang="es-PE" sz="2200" dirty="0"/>
              <a:t> inhibe la secreción hormonal y la proliferación celular a través de la activación de 5 receptores transmembrana acoplados a proteína G, SSTR 1-5. Estos receptores se expresan en las células hipofisarias normales y tumorales. A través del SSTR2 y 5 se inhibe la secreción hormonal en tumores </a:t>
            </a:r>
            <a:r>
              <a:rPr lang="es-PE" sz="2200" dirty="0" smtClean="0"/>
              <a:t>funcionantes. </a:t>
            </a:r>
            <a:r>
              <a:rPr lang="es-PE" sz="2200" dirty="0"/>
              <a:t>La expresión de SSTR en ANF ha sido </a:t>
            </a:r>
            <a:r>
              <a:rPr lang="es-PE" sz="2200" dirty="0" smtClean="0"/>
              <a:t>descrita, siendo </a:t>
            </a:r>
            <a:r>
              <a:rPr lang="es-PE" sz="2200" dirty="0"/>
              <a:t>el SSTR3, seguido del SSTR2 los subtipos de receptores que más se expresan.</a:t>
            </a:r>
          </a:p>
          <a:p>
            <a:pPr algn="just"/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1652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85132" y="185224"/>
            <a:ext cx="416344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CONCLUSIONES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89769" y="1016221"/>
            <a:ext cx="11559207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1900" dirty="0"/>
              <a:t>Los ANF constituyen una gran variedad de lesiones hipofisarias, con diverso comportamiento. </a:t>
            </a:r>
            <a:r>
              <a:rPr lang="es-PE" sz="1900" dirty="0" smtClean="0"/>
              <a:t>Para predecir </a:t>
            </a:r>
            <a:r>
              <a:rPr lang="es-PE" sz="1900" dirty="0"/>
              <a:t>el pronóstico y comportamiento de los mismos, hay diferentes clasificaciones </a:t>
            </a:r>
            <a:r>
              <a:rPr lang="es-PE" sz="1900" dirty="0" smtClean="0"/>
              <a:t>histopatológicas</a:t>
            </a:r>
            <a:r>
              <a:rPr lang="es-PE" sz="1900" dirty="0"/>
              <a:t>, pero aún está pendiente la identificación de marcadores moleculares contundentes. Si </a:t>
            </a:r>
            <a:r>
              <a:rPr lang="es-PE" sz="1900" dirty="0" smtClean="0"/>
              <a:t>bien son </a:t>
            </a:r>
            <a:r>
              <a:rPr lang="es-PE" sz="1900" dirty="0"/>
              <a:t>tumores mayoritariamente benignos, se asocian a comorbilidades en el largo plazo, </a:t>
            </a:r>
            <a:r>
              <a:rPr lang="es-PE" sz="1900" dirty="0" smtClean="0"/>
              <a:t>alteración en </a:t>
            </a:r>
            <a:r>
              <a:rPr lang="es-PE" sz="1900" dirty="0"/>
              <a:t>la calidad de vida y disminución de la sobrevida</a:t>
            </a:r>
            <a:r>
              <a:rPr lang="es-PE" sz="1900" dirty="0" smtClean="0"/>
              <a:t>. Los </a:t>
            </a:r>
            <a:r>
              <a:rPr lang="es-PE" sz="1900" dirty="0"/>
              <a:t>ANF son una variante heterogénea de los tumores pituitarios en los que una correcta </a:t>
            </a:r>
            <a:r>
              <a:rPr lang="es-PE" sz="1900" dirty="0" smtClean="0"/>
              <a:t>clasificación </a:t>
            </a:r>
            <a:r>
              <a:rPr lang="es-PE" sz="1900" dirty="0"/>
              <a:t>histopatológica exige en cuidadoso estudio por </a:t>
            </a:r>
            <a:r>
              <a:rPr lang="es-PE" sz="1900" dirty="0" err="1"/>
              <a:t>inmunohistoquímica</a:t>
            </a:r>
            <a:r>
              <a:rPr lang="es-PE" sz="1900" dirty="0"/>
              <a:t>. La </a:t>
            </a:r>
            <a:r>
              <a:rPr lang="es-PE" sz="1900" dirty="0" err="1" smtClean="0"/>
              <a:t>inmunohistoquímica</a:t>
            </a:r>
            <a:r>
              <a:rPr lang="es-PE" sz="1900" dirty="0" smtClean="0"/>
              <a:t> de </a:t>
            </a:r>
            <a:r>
              <a:rPr lang="es-PE" sz="1900" dirty="0"/>
              <a:t>factores de transcripción permite una mejor caracterización de los tumores negativos para </a:t>
            </a:r>
            <a:r>
              <a:rPr lang="es-PE" sz="1900" dirty="0" smtClean="0"/>
              <a:t>las diferentes </a:t>
            </a:r>
            <a:r>
              <a:rPr lang="es-PE" sz="1900" dirty="0"/>
              <a:t>hormonas pituitarias, tal como sugiere la Clasificación WHO 2017. El avance en la resolución de las técnicas por imágenes ha conducido a una mayor detección </a:t>
            </a:r>
            <a:r>
              <a:rPr lang="es-PE" sz="1900" dirty="0" smtClean="0"/>
              <a:t>de lesiones </a:t>
            </a:r>
            <a:r>
              <a:rPr lang="es-PE" sz="1900" dirty="0"/>
              <a:t>incidentales. La mayoría serán de manejo conservador, pero en ocasiones se requiere </a:t>
            </a:r>
            <a:r>
              <a:rPr lang="es-PE" sz="1900" dirty="0" smtClean="0"/>
              <a:t>un abordaje </a:t>
            </a:r>
            <a:r>
              <a:rPr lang="es-PE" sz="1900" dirty="0"/>
              <a:t>quirúrgico</a:t>
            </a:r>
            <a:r>
              <a:rPr lang="es-PE" sz="1900" dirty="0" smtClean="0"/>
              <a:t>. La </a:t>
            </a:r>
            <a:r>
              <a:rPr lang="es-PE" sz="1900" dirty="0"/>
              <a:t>cirugía </a:t>
            </a:r>
            <a:r>
              <a:rPr lang="es-PE" sz="1900" dirty="0" err="1"/>
              <a:t>transesfenoidal</a:t>
            </a:r>
            <a:r>
              <a:rPr lang="es-PE" sz="1900" dirty="0"/>
              <a:t> es el tratamiento de primera línea en los ANF, pero la resección </a:t>
            </a:r>
            <a:r>
              <a:rPr lang="es-PE" sz="1900" dirty="0" smtClean="0"/>
              <a:t>completa del </a:t>
            </a:r>
            <a:r>
              <a:rPr lang="es-PE" sz="1900" dirty="0"/>
              <a:t>tumor no siempre es posible, con altas tasas de recurrencia. La cirugía debe realizarse en </a:t>
            </a:r>
            <a:r>
              <a:rPr lang="es-PE" sz="1900" dirty="0" smtClean="0"/>
              <a:t>centros </a:t>
            </a:r>
            <a:r>
              <a:rPr lang="es-PE" sz="1900" dirty="0"/>
              <a:t>de excelencia en el manejo de las enfermedades hipofisarias. Si bien con la cirugía </a:t>
            </a:r>
            <a:r>
              <a:rPr lang="es-PE" sz="1900" dirty="0" smtClean="0"/>
              <a:t>pueden observarse </a:t>
            </a:r>
            <a:r>
              <a:rPr lang="es-PE" sz="1900" dirty="0"/>
              <a:t>complicaciones severas, la cirugía en ANF, realizada por neurocirujanos con experiencia</a:t>
            </a:r>
            <a:r>
              <a:rPr lang="es-PE" sz="1900" dirty="0" smtClean="0"/>
              <a:t>, se </a:t>
            </a:r>
            <a:r>
              <a:rPr lang="es-PE" sz="1900" dirty="0"/>
              <a:t>acompaña de una baja morbilidad y una baja mortalidad</a:t>
            </a:r>
            <a:r>
              <a:rPr lang="es-PE" sz="1900" dirty="0" smtClean="0"/>
              <a:t>. El </a:t>
            </a:r>
            <a:r>
              <a:rPr lang="es-PE" sz="1900" dirty="0"/>
              <a:t>manejo de pacientes con ANF requiere un abordaje multidisciplinario, y un seguimiento a </a:t>
            </a:r>
            <a:r>
              <a:rPr lang="es-PE" sz="1900" dirty="0" smtClean="0"/>
              <a:t>largo plazo </a:t>
            </a:r>
            <a:r>
              <a:rPr lang="es-PE" sz="1900" dirty="0"/>
              <a:t>es necesario para identificar y tratar las recurrencias. La radioterapia de </a:t>
            </a:r>
            <a:r>
              <a:rPr lang="es-PE" sz="1900" dirty="0" err="1"/>
              <a:t>adyuvancia</a:t>
            </a:r>
            <a:r>
              <a:rPr lang="es-PE" sz="1900" dirty="0"/>
              <a:t> tiene </a:t>
            </a:r>
            <a:r>
              <a:rPr lang="es-PE" sz="1900" dirty="0" smtClean="0"/>
              <a:t>un importante </a:t>
            </a:r>
            <a:r>
              <a:rPr lang="es-PE" sz="1900" dirty="0"/>
              <a:t>rol en el manejo de la recurrencia. La evidencia científica actual no es suficiente </a:t>
            </a:r>
            <a:r>
              <a:rPr lang="es-PE" sz="1900" dirty="0" smtClean="0"/>
              <a:t>para definir </a:t>
            </a:r>
            <a:r>
              <a:rPr lang="es-PE" sz="1900" dirty="0"/>
              <a:t>el rol del tratamiento farmacológico, y de sus alternativas posibles</a:t>
            </a:r>
            <a:r>
              <a:rPr lang="es-PE" sz="1900" dirty="0" smtClean="0"/>
              <a:t>. El </a:t>
            </a:r>
            <a:r>
              <a:rPr lang="es-PE" sz="1900" dirty="0"/>
              <a:t>avance en los marcadores patológicos permite estratificar mejor a los ANF, buscando una </a:t>
            </a:r>
            <a:r>
              <a:rPr lang="es-PE" sz="1900" dirty="0" smtClean="0"/>
              <a:t>medicina </a:t>
            </a:r>
            <a:r>
              <a:rPr lang="es-PE" sz="1900" dirty="0"/>
              <a:t>personalizada. Nuevos marcadores moleculares son necesarios para optimizar la terapéutica</a:t>
            </a:r>
            <a:endParaRPr lang="es-PE" sz="1900" dirty="0"/>
          </a:p>
        </p:txBody>
      </p:sp>
    </p:spTree>
    <p:extLst>
      <p:ext uri="{BB962C8B-B14F-4D97-AF65-F5344CB8AC3E}">
        <p14:creationId xmlns:p14="http://schemas.microsoft.com/office/powerpoint/2010/main" val="25852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50970" y="5706233"/>
            <a:ext cx="4928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>
                <a:hlinkClick r:id="rId2"/>
              </a:rPr>
              <a:t>https://www.ncbi.nlm.nih.gov/books/NBK534880</a:t>
            </a:r>
            <a:r>
              <a:rPr lang="es-PE" dirty="0" smtClean="0">
                <a:hlinkClick r:id="rId2"/>
              </a:rPr>
              <a:t>/</a:t>
            </a:r>
            <a:endParaRPr lang="es-PE" dirty="0" smtClean="0"/>
          </a:p>
          <a:p>
            <a:endParaRPr lang="es-PE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3201968" y="185224"/>
            <a:ext cx="572977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BIBLIOGRAFIA - LINKS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68484" y="1077897"/>
            <a:ext cx="1090835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PE" dirty="0" err="1" smtClean="0"/>
              <a:t>Feldkamp</a:t>
            </a:r>
            <a:r>
              <a:rPr lang="es-PE" dirty="0" smtClean="0"/>
              <a:t> </a:t>
            </a:r>
            <a:r>
              <a:rPr lang="es-PE" dirty="0"/>
              <a:t>J, </a:t>
            </a:r>
            <a:r>
              <a:rPr lang="es-PE" dirty="0" err="1"/>
              <a:t>Santen</a:t>
            </a:r>
            <a:r>
              <a:rPr lang="es-PE" dirty="0"/>
              <a:t> R, </a:t>
            </a:r>
            <a:r>
              <a:rPr lang="es-PE" dirty="0" err="1"/>
              <a:t>Harms</a:t>
            </a:r>
            <a:r>
              <a:rPr lang="es-PE" dirty="0"/>
              <a:t> E, </a:t>
            </a:r>
            <a:r>
              <a:rPr lang="es-PE" dirty="0" err="1"/>
              <a:t>Aulich</a:t>
            </a:r>
            <a:r>
              <a:rPr lang="es-PE" dirty="0"/>
              <a:t> A et </a:t>
            </a:r>
            <a:r>
              <a:rPr lang="es-PE" dirty="0" err="1"/>
              <a:t>al.Incidentally</a:t>
            </a:r>
            <a:r>
              <a:rPr lang="es-PE" dirty="0"/>
              <a:t> </a:t>
            </a:r>
            <a:r>
              <a:rPr lang="es-PE" dirty="0" err="1"/>
              <a:t>discovered</a:t>
            </a:r>
            <a:r>
              <a:rPr lang="es-PE" dirty="0"/>
              <a:t> </a:t>
            </a:r>
            <a:r>
              <a:rPr lang="es-PE" dirty="0" err="1"/>
              <a:t>pituitary</a:t>
            </a:r>
            <a:r>
              <a:rPr lang="es-PE" dirty="0"/>
              <a:t> </a:t>
            </a:r>
            <a:r>
              <a:rPr lang="es-PE" dirty="0" err="1"/>
              <a:t>lesions</a:t>
            </a:r>
            <a:r>
              <a:rPr lang="es-PE" dirty="0"/>
              <a:t>: </a:t>
            </a:r>
            <a:r>
              <a:rPr lang="es-PE" dirty="0" err="1"/>
              <a:t>high</a:t>
            </a:r>
            <a:r>
              <a:rPr lang="es-PE" dirty="0"/>
              <a:t> </a:t>
            </a:r>
            <a:r>
              <a:rPr lang="es-PE" dirty="0" err="1"/>
              <a:t>frequency</a:t>
            </a:r>
            <a:r>
              <a:rPr lang="es-PE" dirty="0"/>
              <a:t> of </a:t>
            </a:r>
            <a:r>
              <a:rPr lang="es-PE" dirty="0" err="1"/>
              <a:t>macroadenomas</a:t>
            </a:r>
            <a:r>
              <a:rPr lang="es-PE" dirty="0"/>
              <a:t> and hormone-</a:t>
            </a:r>
            <a:r>
              <a:rPr lang="es-PE" dirty="0" err="1"/>
              <a:t>secretingadenomas</a:t>
            </a:r>
            <a:r>
              <a:rPr lang="es-PE" dirty="0"/>
              <a:t>-</a:t>
            </a:r>
            <a:r>
              <a:rPr lang="es-PE" dirty="0" err="1"/>
              <a:t>results</a:t>
            </a:r>
            <a:r>
              <a:rPr lang="es-PE" dirty="0"/>
              <a:t> of a </a:t>
            </a:r>
            <a:r>
              <a:rPr lang="es-PE" dirty="0" err="1"/>
              <a:t>prospective</a:t>
            </a:r>
            <a:r>
              <a:rPr lang="es-PE" dirty="0"/>
              <a:t> </a:t>
            </a:r>
            <a:r>
              <a:rPr lang="es-PE" dirty="0" err="1"/>
              <a:t>study</a:t>
            </a:r>
            <a:r>
              <a:rPr lang="es-PE" dirty="0"/>
              <a:t>. </a:t>
            </a:r>
            <a:r>
              <a:rPr lang="es-PE" dirty="0" err="1"/>
              <a:t>Clin</a:t>
            </a:r>
            <a:r>
              <a:rPr lang="es-PE" dirty="0"/>
              <a:t> </a:t>
            </a:r>
            <a:r>
              <a:rPr lang="es-PE" dirty="0" err="1"/>
              <a:t>Endocrinol</a:t>
            </a:r>
            <a:r>
              <a:rPr lang="es-PE" dirty="0"/>
              <a:t> (</a:t>
            </a:r>
            <a:r>
              <a:rPr lang="es-PE" dirty="0" err="1"/>
              <a:t>Oxf</a:t>
            </a:r>
            <a:r>
              <a:rPr lang="es-PE" dirty="0"/>
              <a:t>) 1999. 51;109-113</a:t>
            </a:r>
            <a:r>
              <a:rPr lang="es-PE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err="1"/>
              <a:t>Molitch</a:t>
            </a:r>
            <a:r>
              <a:rPr lang="en-US" dirty="0"/>
              <a:t> ME. Nonfunctioning pituitary tumors and pituitary </a:t>
            </a:r>
            <a:r>
              <a:rPr lang="en-US" dirty="0" err="1"/>
              <a:t>incidentalomas</a:t>
            </a:r>
            <a:r>
              <a:rPr lang="en-US" dirty="0"/>
              <a:t>. Endocrinology and Metabolism Clinics of North America 2006. 37:1; 151-171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s-PE" dirty="0" err="1"/>
              <a:t>Drummond</a:t>
            </a:r>
            <a:r>
              <a:rPr lang="es-PE" dirty="0"/>
              <a:t> J, </a:t>
            </a:r>
            <a:r>
              <a:rPr lang="es-PE" dirty="0" err="1"/>
              <a:t>Roncaroli</a:t>
            </a:r>
            <a:r>
              <a:rPr lang="es-PE" dirty="0"/>
              <a:t> F, Grossman AB, </a:t>
            </a:r>
            <a:r>
              <a:rPr lang="es-PE" dirty="0" err="1"/>
              <a:t>Korbonits</a:t>
            </a:r>
            <a:r>
              <a:rPr lang="es-PE" dirty="0"/>
              <a:t> M. </a:t>
            </a:r>
            <a:r>
              <a:rPr lang="es-PE" dirty="0" err="1"/>
              <a:t>Clinical</a:t>
            </a:r>
            <a:r>
              <a:rPr lang="es-PE" dirty="0"/>
              <a:t> and </a:t>
            </a:r>
            <a:r>
              <a:rPr lang="es-PE" dirty="0" err="1"/>
              <a:t>pathological</a:t>
            </a:r>
            <a:r>
              <a:rPr lang="es-PE" dirty="0"/>
              <a:t> </a:t>
            </a:r>
            <a:r>
              <a:rPr lang="es-PE" dirty="0" err="1"/>
              <a:t>apects</a:t>
            </a:r>
            <a:r>
              <a:rPr lang="es-PE" dirty="0"/>
              <a:t> of </a:t>
            </a:r>
            <a:r>
              <a:rPr lang="es-PE" dirty="0" err="1"/>
              <a:t>silent</a:t>
            </a:r>
            <a:r>
              <a:rPr lang="es-PE" dirty="0"/>
              <a:t> </a:t>
            </a:r>
            <a:r>
              <a:rPr lang="es-PE" dirty="0" err="1"/>
              <a:t>pituitary</a:t>
            </a:r>
            <a:r>
              <a:rPr lang="es-PE" dirty="0"/>
              <a:t> adenomas. J </a:t>
            </a:r>
            <a:r>
              <a:rPr lang="es-PE" dirty="0" err="1"/>
              <a:t>Clin</a:t>
            </a:r>
            <a:r>
              <a:rPr lang="es-PE" dirty="0"/>
              <a:t> </a:t>
            </a:r>
            <a:r>
              <a:rPr lang="es-PE" dirty="0" err="1"/>
              <a:t>Endocrinol</a:t>
            </a:r>
            <a:r>
              <a:rPr lang="es-PE" dirty="0"/>
              <a:t> </a:t>
            </a:r>
            <a:r>
              <a:rPr lang="es-PE" dirty="0" err="1"/>
              <a:t>Metab</a:t>
            </a:r>
            <a:r>
              <a:rPr lang="es-PE" dirty="0"/>
              <a:t> 2019. 104 (7): </a:t>
            </a:r>
            <a:r>
              <a:rPr lang="es-PE" dirty="0" smtClean="0"/>
              <a:t>2473-2489</a:t>
            </a:r>
          </a:p>
          <a:p>
            <a:pPr marL="342900" indent="-342900">
              <a:buAutoNum type="arabicPeriod"/>
            </a:pPr>
            <a:r>
              <a:rPr lang="es-PE" dirty="0" err="1"/>
              <a:t>Saeger</a:t>
            </a:r>
            <a:r>
              <a:rPr lang="es-PE" dirty="0"/>
              <a:t> W, </a:t>
            </a:r>
            <a:r>
              <a:rPr lang="es-PE" dirty="0" err="1"/>
              <a:t>Ludecke</a:t>
            </a:r>
            <a:r>
              <a:rPr lang="es-PE" dirty="0"/>
              <a:t> DK, </a:t>
            </a:r>
            <a:r>
              <a:rPr lang="es-PE" dirty="0" err="1"/>
              <a:t>Buchfelder</a:t>
            </a:r>
            <a:r>
              <a:rPr lang="es-PE" dirty="0"/>
              <a:t> M, </a:t>
            </a:r>
            <a:r>
              <a:rPr lang="es-PE" dirty="0" err="1"/>
              <a:t>Fahlbusch</a:t>
            </a:r>
            <a:r>
              <a:rPr lang="es-PE" dirty="0"/>
              <a:t> R et </a:t>
            </a:r>
            <a:r>
              <a:rPr lang="es-PE" dirty="0" err="1"/>
              <a:t>al.Pathohistological</a:t>
            </a:r>
            <a:r>
              <a:rPr lang="es-PE" dirty="0"/>
              <a:t> </a:t>
            </a:r>
            <a:r>
              <a:rPr lang="es-PE" dirty="0" err="1"/>
              <a:t>classification</a:t>
            </a:r>
            <a:r>
              <a:rPr lang="es-PE" dirty="0"/>
              <a:t> of </a:t>
            </a:r>
            <a:r>
              <a:rPr lang="es-PE" dirty="0" err="1"/>
              <a:t>pituitary</a:t>
            </a:r>
            <a:r>
              <a:rPr lang="es-PE" dirty="0"/>
              <a:t> </a:t>
            </a:r>
            <a:r>
              <a:rPr lang="es-PE" dirty="0" err="1"/>
              <a:t>tumors</a:t>
            </a:r>
            <a:r>
              <a:rPr lang="es-PE" dirty="0"/>
              <a:t>: 10 </a:t>
            </a:r>
            <a:r>
              <a:rPr lang="es-PE" dirty="0" err="1"/>
              <a:t>years</a:t>
            </a:r>
            <a:r>
              <a:rPr lang="es-PE" dirty="0"/>
              <a:t> of </a:t>
            </a:r>
            <a:r>
              <a:rPr lang="es-PE" dirty="0" err="1"/>
              <a:t>experience</a:t>
            </a:r>
            <a:r>
              <a:rPr lang="es-PE" dirty="0"/>
              <a:t> </a:t>
            </a:r>
            <a:r>
              <a:rPr lang="es-PE" dirty="0" err="1"/>
              <a:t>with</a:t>
            </a:r>
            <a:r>
              <a:rPr lang="es-PE" dirty="0"/>
              <a:t> </a:t>
            </a:r>
            <a:r>
              <a:rPr lang="es-PE" dirty="0" err="1"/>
              <a:t>the</a:t>
            </a:r>
            <a:r>
              <a:rPr lang="es-PE" dirty="0"/>
              <a:t> German </a:t>
            </a:r>
            <a:r>
              <a:rPr lang="es-PE" dirty="0" err="1"/>
              <a:t>Pituitary</a:t>
            </a:r>
            <a:r>
              <a:rPr lang="es-PE" dirty="0"/>
              <a:t> </a:t>
            </a:r>
            <a:r>
              <a:rPr lang="es-PE" dirty="0" err="1"/>
              <a:t>TumorRgistry</a:t>
            </a:r>
            <a:r>
              <a:rPr lang="es-PE" dirty="0"/>
              <a:t>. </a:t>
            </a:r>
            <a:r>
              <a:rPr lang="es-PE" dirty="0" err="1"/>
              <a:t>Eur</a:t>
            </a:r>
            <a:r>
              <a:rPr lang="es-PE" dirty="0"/>
              <a:t> J </a:t>
            </a:r>
            <a:r>
              <a:rPr lang="es-PE" dirty="0" err="1"/>
              <a:t>Endocrinol</a:t>
            </a:r>
            <a:r>
              <a:rPr lang="es-PE" dirty="0"/>
              <a:t> 2007. 156; 203-216</a:t>
            </a:r>
            <a:r>
              <a:rPr lang="es-PE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/>
              <a:t>Lloyd R, </a:t>
            </a:r>
            <a:r>
              <a:rPr lang="en-US" dirty="0" err="1"/>
              <a:t>Osamura</a:t>
            </a:r>
            <a:r>
              <a:rPr lang="en-US" dirty="0"/>
              <a:t> R, </a:t>
            </a:r>
            <a:r>
              <a:rPr lang="en-US" dirty="0" err="1"/>
              <a:t>Kloppel</a:t>
            </a:r>
            <a:r>
              <a:rPr lang="en-US" dirty="0"/>
              <a:t> G and </a:t>
            </a:r>
            <a:r>
              <a:rPr lang="en-US" dirty="0" err="1"/>
              <a:t>Rosai</a:t>
            </a:r>
            <a:r>
              <a:rPr lang="en-US" dirty="0"/>
              <a:t> J (</a:t>
            </a:r>
            <a:r>
              <a:rPr lang="en-US" dirty="0" err="1"/>
              <a:t>eds</a:t>
            </a:r>
            <a:r>
              <a:rPr lang="en-US" dirty="0"/>
              <a:t>). World Health Organization Classification of </a:t>
            </a:r>
            <a:r>
              <a:rPr lang="en-US" dirty="0" err="1"/>
              <a:t>Tumours</a:t>
            </a:r>
            <a:r>
              <a:rPr lang="en-US" dirty="0"/>
              <a:t> of Endocrine Organs. Vol 10, 4th </a:t>
            </a:r>
            <a:r>
              <a:rPr lang="en-US" dirty="0" err="1"/>
              <a:t>ed</a:t>
            </a:r>
            <a:r>
              <a:rPr lang="en-US" dirty="0"/>
              <a:t>: IARC Publication 2017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s-PE" dirty="0" err="1"/>
              <a:t>Nishioka</a:t>
            </a:r>
            <a:r>
              <a:rPr lang="es-PE" dirty="0"/>
              <a:t> K, </a:t>
            </a:r>
            <a:r>
              <a:rPr lang="es-PE" dirty="0" err="1"/>
              <a:t>Kontogeorgas</a:t>
            </a:r>
            <a:r>
              <a:rPr lang="es-PE" dirty="0"/>
              <a:t> G, Lloyd RV, </a:t>
            </a:r>
            <a:r>
              <a:rPr lang="es-PE" dirty="0" err="1"/>
              <a:t>Lopes</a:t>
            </a:r>
            <a:r>
              <a:rPr lang="es-PE" dirty="0"/>
              <a:t> MB et </a:t>
            </a:r>
            <a:r>
              <a:rPr lang="es-PE" dirty="0" err="1"/>
              <a:t>al.WHO</a:t>
            </a:r>
            <a:r>
              <a:rPr lang="es-PE" dirty="0"/>
              <a:t> </a:t>
            </a:r>
            <a:r>
              <a:rPr lang="es-PE" dirty="0" err="1"/>
              <a:t>classification</a:t>
            </a:r>
            <a:r>
              <a:rPr lang="es-PE" dirty="0"/>
              <a:t> of </a:t>
            </a:r>
            <a:r>
              <a:rPr lang="es-PE" dirty="0" err="1"/>
              <a:t>tumors</a:t>
            </a:r>
            <a:r>
              <a:rPr lang="es-PE" dirty="0"/>
              <a:t> of </a:t>
            </a:r>
            <a:r>
              <a:rPr lang="es-PE" dirty="0" err="1"/>
              <a:t>the</a:t>
            </a:r>
            <a:r>
              <a:rPr lang="es-PE" dirty="0"/>
              <a:t> </a:t>
            </a:r>
            <a:r>
              <a:rPr lang="es-PE" dirty="0" err="1"/>
              <a:t>endocrine</a:t>
            </a:r>
            <a:r>
              <a:rPr lang="es-PE" dirty="0"/>
              <a:t> </a:t>
            </a:r>
            <a:r>
              <a:rPr lang="es-PE" dirty="0" err="1"/>
              <a:t>organs</a:t>
            </a:r>
            <a:r>
              <a:rPr lang="es-PE" dirty="0"/>
              <a:t> 2017. </a:t>
            </a:r>
            <a:r>
              <a:rPr lang="es-PE" dirty="0" err="1"/>
              <a:t>Vol</a:t>
            </a:r>
            <a:r>
              <a:rPr lang="es-PE" dirty="0"/>
              <a:t> 10. International Agency </a:t>
            </a:r>
            <a:r>
              <a:rPr lang="es-PE" dirty="0" err="1"/>
              <a:t>for</a:t>
            </a:r>
            <a:r>
              <a:rPr lang="es-PE" dirty="0"/>
              <a:t> </a:t>
            </a:r>
            <a:r>
              <a:rPr lang="es-PE" dirty="0" err="1"/>
              <a:t>Research</a:t>
            </a:r>
            <a:r>
              <a:rPr lang="es-PE" dirty="0"/>
              <a:t> </a:t>
            </a:r>
            <a:r>
              <a:rPr lang="es-PE" dirty="0" err="1"/>
              <a:t>on</a:t>
            </a:r>
            <a:r>
              <a:rPr lang="es-PE" dirty="0"/>
              <a:t> </a:t>
            </a:r>
            <a:r>
              <a:rPr lang="es-PE" dirty="0" err="1"/>
              <a:t>Cancer</a:t>
            </a:r>
            <a:r>
              <a:rPr lang="es-PE" dirty="0"/>
              <a:t>, Lyon </a:t>
            </a:r>
            <a:r>
              <a:rPr lang="es-PE" dirty="0" err="1"/>
              <a:t>Cedex</a:t>
            </a:r>
            <a:r>
              <a:rPr lang="es-PE" dirty="0"/>
              <a:t>, </a:t>
            </a:r>
            <a:r>
              <a:rPr lang="es-PE" dirty="0" err="1"/>
              <a:t>pp</a:t>
            </a:r>
            <a:r>
              <a:rPr lang="es-PE" dirty="0"/>
              <a:t> 37-38</a:t>
            </a:r>
            <a:r>
              <a:rPr lang="es-PE" dirty="0" smtClean="0"/>
              <a:t>.</a:t>
            </a:r>
          </a:p>
          <a:p>
            <a:pPr marL="342900" indent="-342900">
              <a:buAutoNum type="arabicPeriod"/>
            </a:pPr>
            <a:r>
              <a:rPr lang="es-PE" dirty="0" err="1"/>
              <a:t>Brochier</a:t>
            </a:r>
            <a:r>
              <a:rPr lang="es-PE" dirty="0"/>
              <a:t> S, </a:t>
            </a:r>
            <a:r>
              <a:rPr lang="es-PE" dirty="0" err="1"/>
              <a:t>Galland</a:t>
            </a:r>
            <a:r>
              <a:rPr lang="es-PE" dirty="0"/>
              <a:t> F, </a:t>
            </a:r>
            <a:r>
              <a:rPr lang="es-PE" dirty="0" err="1"/>
              <a:t>Kujas</a:t>
            </a:r>
            <a:r>
              <a:rPr lang="es-PE" dirty="0"/>
              <a:t> M, Parker F et </a:t>
            </a:r>
            <a:r>
              <a:rPr lang="es-PE" dirty="0" err="1"/>
              <a:t>al.Factors</a:t>
            </a:r>
            <a:r>
              <a:rPr lang="es-PE" dirty="0"/>
              <a:t> </a:t>
            </a:r>
            <a:r>
              <a:rPr lang="es-PE" dirty="0" err="1"/>
              <a:t>predicting</a:t>
            </a:r>
            <a:r>
              <a:rPr lang="es-PE" dirty="0"/>
              <a:t> </a:t>
            </a:r>
            <a:r>
              <a:rPr lang="es-PE" dirty="0" err="1"/>
              <a:t>relapse</a:t>
            </a:r>
            <a:r>
              <a:rPr lang="es-PE" dirty="0"/>
              <a:t> of </a:t>
            </a:r>
            <a:r>
              <a:rPr lang="es-PE" dirty="0" err="1"/>
              <a:t>nonfunctioninig</a:t>
            </a:r>
            <a:r>
              <a:rPr lang="es-PE" dirty="0"/>
              <a:t> </a:t>
            </a:r>
            <a:r>
              <a:rPr lang="es-PE" dirty="0" err="1"/>
              <a:t>pituitary</a:t>
            </a:r>
            <a:r>
              <a:rPr lang="es-PE" dirty="0"/>
              <a:t> </a:t>
            </a:r>
            <a:r>
              <a:rPr lang="es-PE" dirty="0" err="1"/>
              <a:t>macroadenomas</a:t>
            </a:r>
            <a:r>
              <a:rPr lang="es-PE" dirty="0"/>
              <a:t> </a:t>
            </a:r>
            <a:r>
              <a:rPr lang="es-PE" dirty="0" err="1"/>
              <a:t>after</a:t>
            </a:r>
            <a:r>
              <a:rPr lang="es-PE" dirty="0"/>
              <a:t> </a:t>
            </a:r>
            <a:r>
              <a:rPr lang="es-PE" dirty="0" err="1"/>
              <a:t>neurosurgery</a:t>
            </a:r>
            <a:r>
              <a:rPr lang="es-PE" dirty="0"/>
              <a:t>: a </a:t>
            </a:r>
            <a:r>
              <a:rPr lang="es-PE" dirty="0" err="1"/>
              <a:t>study</a:t>
            </a:r>
            <a:r>
              <a:rPr lang="es-PE" dirty="0"/>
              <a:t> of 142patients. </a:t>
            </a:r>
            <a:r>
              <a:rPr lang="es-PE" dirty="0" err="1"/>
              <a:t>Eur</a:t>
            </a:r>
            <a:r>
              <a:rPr lang="es-PE" dirty="0"/>
              <a:t> J </a:t>
            </a:r>
            <a:r>
              <a:rPr lang="es-PE" dirty="0" err="1"/>
              <a:t>Endocrinol</a:t>
            </a:r>
            <a:r>
              <a:rPr lang="es-PE" dirty="0"/>
              <a:t> 2010. 163(2): 193-200</a:t>
            </a:r>
          </a:p>
        </p:txBody>
      </p:sp>
    </p:spTree>
    <p:extLst>
      <p:ext uri="{BB962C8B-B14F-4D97-AF65-F5344CB8AC3E}">
        <p14:creationId xmlns:p14="http://schemas.microsoft.com/office/powerpoint/2010/main" val="155576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529" y="1240924"/>
            <a:ext cx="4514286" cy="4877774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17731" y="185224"/>
            <a:ext cx="118981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ADENOMAS NO FUNCIONANTES DE HIPOFISIS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04281" y="1157591"/>
            <a:ext cx="672181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800" dirty="0"/>
              <a:t>Los adenomas no funcionantes (ANF) son tumores pituitarios mayoritariamente benignos, </a:t>
            </a:r>
            <a:r>
              <a:rPr lang="es-PE" sz="2800" dirty="0" smtClean="0"/>
              <a:t>caracterizados </a:t>
            </a:r>
            <a:r>
              <a:rPr lang="es-PE" sz="2800" dirty="0"/>
              <a:t>por la ausencia de evidencia clínica de hipersecreción hormonal. Su incidencia ha </a:t>
            </a:r>
            <a:r>
              <a:rPr lang="es-PE" sz="2800" dirty="0" smtClean="0"/>
              <a:t>aumentado </a:t>
            </a:r>
            <a:r>
              <a:rPr lang="es-PE" sz="2800" dirty="0"/>
              <a:t>en los últimos años por el hallazgo de lesiones incidentales. Los ANF corresponden al 80% </a:t>
            </a:r>
            <a:r>
              <a:rPr lang="es-PE" sz="2800" dirty="0" smtClean="0"/>
              <a:t>de todos </a:t>
            </a:r>
            <a:r>
              <a:rPr lang="es-PE" sz="2800" dirty="0"/>
              <a:t>los </a:t>
            </a:r>
            <a:r>
              <a:rPr lang="es-PE" sz="2800" dirty="0" err="1" smtClean="0"/>
              <a:t>macroadenomas</a:t>
            </a:r>
            <a:r>
              <a:rPr lang="es-PE" sz="2800" dirty="0" smtClean="0"/>
              <a:t>, </a:t>
            </a:r>
            <a:r>
              <a:rPr lang="es-PE" sz="2800" dirty="0"/>
              <a:t>y aproximadamente un tercio del total de los adenomas </a:t>
            </a:r>
            <a:r>
              <a:rPr lang="es-PE" sz="2800" dirty="0" smtClean="0"/>
              <a:t>hipofisarios. </a:t>
            </a:r>
            <a:r>
              <a:rPr lang="es-PE" sz="2800" dirty="0"/>
              <a:t>Son denominados también como adenomas silentes.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2425948" y="6581001"/>
            <a:ext cx="97371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dirty="0" err="1"/>
              <a:t>Feldkamp</a:t>
            </a:r>
            <a:r>
              <a:rPr lang="es-PE" sz="800" dirty="0"/>
              <a:t> J, </a:t>
            </a:r>
            <a:r>
              <a:rPr lang="es-PE" sz="800" dirty="0" err="1"/>
              <a:t>Santen</a:t>
            </a:r>
            <a:r>
              <a:rPr lang="es-PE" sz="800" dirty="0"/>
              <a:t> R, </a:t>
            </a:r>
            <a:r>
              <a:rPr lang="es-PE" sz="800" dirty="0" err="1"/>
              <a:t>Harms</a:t>
            </a:r>
            <a:r>
              <a:rPr lang="es-PE" sz="800" dirty="0"/>
              <a:t> E, </a:t>
            </a:r>
            <a:r>
              <a:rPr lang="es-PE" sz="800" dirty="0" err="1"/>
              <a:t>Aulich</a:t>
            </a:r>
            <a:r>
              <a:rPr lang="es-PE" sz="800" dirty="0"/>
              <a:t> A et </a:t>
            </a:r>
            <a:r>
              <a:rPr lang="es-PE" sz="800" dirty="0" err="1"/>
              <a:t>al.Incidentally</a:t>
            </a:r>
            <a:r>
              <a:rPr lang="es-PE" sz="800" dirty="0"/>
              <a:t> </a:t>
            </a:r>
            <a:r>
              <a:rPr lang="es-PE" sz="800" dirty="0" err="1"/>
              <a:t>discovered</a:t>
            </a:r>
            <a:r>
              <a:rPr lang="es-PE" sz="800" dirty="0"/>
              <a:t> </a:t>
            </a:r>
            <a:r>
              <a:rPr lang="es-PE" sz="800" dirty="0" err="1"/>
              <a:t>pituitary</a:t>
            </a:r>
            <a:r>
              <a:rPr lang="es-PE" sz="800" dirty="0"/>
              <a:t> </a:t>
            </a:r>
            <a:r>
              <a:rPr lang="es-PE" sz="800" dirty="0" err="1"/>
              <a:t>lesions</a:t>
            </a:r>
            <a:r>
              <a:rPr lang="es-PE" sz="800" dirty="0"/>
              <a:t>: </a:t>
            </a:r>
            <a:r>
              <a:rPr lang="es-PE" sz="800" dirty="0" err="1"/>
              <a:t>high</a:t>
            </a:r>
            <a:r>
              <a:rPr lang="es-PE" sz="800" dirty="0"/>
              <a:t> </a:t>
            </a:r>
            <a:r>
              <a:rPr lang="es-PE" sz="800" dirty="0" err="1"/>
              <a:t>frequency</a:t>
            </a:r>
            <a:r>
              <a:rPr lang="es-PE" sz="800" dirty="0"/>
              <a:t> of </a:t>
            </a:r>
            <a:r>
              <a:rPr lang="es-PE" sz="800" dirty="0" err="1"/>
              <a:t>macroadenomas</a:t>
            </a:r>
            <a:r>
              <a:rPr lang="es-PE" sz="800" dirty="0"/>
              <a:t> and hormone-</a:t>
            </a:r>
            <a:r>
              <a:rPr lang="es-PE" sz="800" dirty="0" err="1"/>
              <a:t>secretingadenomas</a:t>
            </a:r>
            <a:r>
              <a:rPr lang="es-PE" sz="800" dirty="0"/>
              <a:t>-</a:t>
            </a:r>
            <a:r>
              <a:rPr lang="es-PE" sz="800" dirty="0" err="1"/>
              <a:t>results</a:t>
            </a:r>
            <a:r>
              <a:rPr lang="es-PE" sz="800" dirty="0"/>
              <a:t> of a </a:t>
            </a:r>
            <a:r>
              <a:rPr lang="es-PE" sz="800" dirty="0" err="1"/>
              <a:t>prospective</a:t>
            </a:r>
            <a:r>
              <a:rPr lang="es-PE" sz="800" dirty="0"/>
              <a:t> </a:t>
            </a:r>
            <a:r>
              <a:rPr lang="es-PE" sz="800" dirty="0" err="1"/>
              <a:t>study</a:t>
            </a:r>
            <a:r>
              <a:rPr lang="es-PE" sz="800" dirty="0"/>
              <a:t>. </a:t>
            </a:r>
            <a:r>
              <a:rPr lang="es-PE" sz="800" dirty="0" err="1"/>
              <a:t>Clin</a:t>
            </a:r>
            <a:r>
              <a:rPr lang="es-PE" sz="800" dirty="0"/>
              <a:t> </a:t>
            </a:r>
            <a:r>
              <a:rPr lang="es-PE" sz="800" dirty="0" err="1"/>
              <a:t>Endocrinol</a:t>
            </a:r>
            <a:r>
              <a:rPr lang="es-PE" sz="800" dirty="0"/>
              <a:t> (</a:t>
            </a:r>
            <a:r>
              <a:rPr lang="es-PE" sz="800" dirty="0" err="1"/>
              <a:t>Oxf</a:t>
            </a:r>
            <a:r>
              <a:rPr lang="es-PE" sz="800" dirty="0"/>
              <a:t>) </a:t>
            </a:r>
            <a:r>
              <a:rPr lang="es-PE" sz="800" dirty="0" smtClean="0"/>
              <a:t>2017. </a:t>
            </a:r>
            <a:r>
              <a:rPr lang="es-PE" sz="800" dirty="0"/>
              <a:t>51;109-113</a:t>
            </a:r>
          </a:p>
        </p:txBody>
      </p:sp>
    </p:spTree>
    <p:extLst>
      <p:ext uri="{BB962C8B-B14F-4D97-AF65-F5344CB8AC3E}">
        <p14:creationId xmlns:p14="http://schemas.microsoft.com/office/powerpoint/2010/main" val="263372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588809" y="2967335"/>
            <a:ext cx="501438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Gracias…!!!</a:t>
            </a:r>
            <a:endParaRPr lang="es-ES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6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878378" y="185224"/>
            <a:ext cx="43769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EPIDEMIOLOGIA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49256" y="927776"/>
            <a:ext cx="112721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000" dirty="0"/>
              <a:t>Los adenomas hipofisarios tienen una incidencia de 3 a 4 por 100,000 individuos, con una </a:t>
            </a:r>
            <a:r>
              <a:rPr lang="es-PE" sz="2000" dirty="0" smtClean="0"/>
              <a:t>prevalencia </a:t>
            </a:r>
            <a:r>
              <a:rPr lang="es-PE" sz="2000" dirty="0"/>
              <a:t>estimada de 78 a 94 casos por 100,000 (16). En una serie de Bélgica la prevalencia de los </a:t>
            </a:r>
            <a:r>
              <a:rPr lang="es-PE" sz="2000" dirty="0" smtClean="0"/>
              <a:t>adenomas </a:t>
            </a:r>
            <a:r>
              <a:rPr lang="es-PE" sz="2000" dirty="0"/>
              <a:t>hipofisarios fue de </a:t>
            </a:r>
            <a:r>
              <a:rPr lang="es-PE" sz="2000" dirty="0" smtClean="0"/>
              <a:t>1/1000, </a:t>
            </a:r>
            <a:r>
              <a:rPr lang="es-PE" sz="2000" dirty="0"/>
              <a:t>y 0.776/1000 en una región del Reino </a:t>
            </a:r>
            <a:r>
              <a:rPr lang="es-PE" sz="2000" dirty="0" smtClean="0"/>
              <a:t>Unido. </a:t>
            </a:r>
          </a:p>
          <a:p>
            <a:pPr algn="just"/>
            <a:r>
              <a:rPr lang="es-PE" sz="2000" dirty="0" smtClean="0"/>
              <a:t>Los </a:t>
            </a:r>
            <a:r>
              <a:rPr lang="es-PE" sz="2000" dirty="0"/>
              <a:t>ANF corresponden a 14.7 a 37% de estos adenomas, con una prevalencia calculada de 13.4 a25.2 por 100,000 </a:t>
            </a:r>
            <a:r>
              <a:rPr lang="es-PE" sz="2000" dirty="0" smtClean="0"/>
              <a:t>sujetos, </a:t>
            </a:r>
            <a:r>
              <a:rPr lang="es-PE" sz="2000" dirty="0"/>
              <a:t>con una incidencia anual de 0.65-2.34 casos por </a:t>
            </a:r>
            <a:r>
              <a:rPr lang="es-PE" sz="2000" dirty="0" smtClean="0"/>
              <a:t>100,000 </a:t>
            </a:r>
            <a:r>
              <a:rPr lang="es-PE" sz="2000" dirty="0"/>
              <a:t>(Tabla 1)</a:t>
            </a:r>
            <a:endParaRPr lang="es-PE" sz="20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14" y="2558992"/>
            <a:ext cx="11193069" cy="384800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5105352" y="6570936"/>
            <a:ext cx="70051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800" dirty="0" err="1"/>
              <a:t>Drummond</a:t>
            </a:r>
            <a:r>
              <a:rPr lang="es-PE" sz="800" dirty="0"/>
              <a:t> J, </a:t>
            </a:r>
            <a:r>
              <a:rPr lang="es-PE" sz="800" dirty="0" err="1"/>
              <a:t>Roncaroli</a:t>
            </a:r>
            <a:r>
              <a:rPr lang="es-PE" sz="800" dirty="0"/>
              <a:t> F, Grossman AB, </a:t>
            </a:r>
            <a:r>
              <a:rPr lang="es-PE" sz="800" dirty="0" err="1"/>
              <a:t>Korbonits</a:t>
            </a:r>
            <a:r>
              <a:rPr lang="es-PE" sz="800" dirty="0"/>
              <a:t> M. </a:t>
            </a:r>
            <a:r>
              <a:rPr lang="es-PE" sz="800" dirty="0" err="1"/>
              <a:t>Clinical</a:t>
            </a:r>
            <a:r>
              <a:rPr lang="es-PE" sz="800" dirty="0"/>
              <a:t> and </a:t>
            </a:r>
            <a:r>
              <a:rPr lang="es-PE" sz="800" dirty="0" err="1"/>
              <a:t>pathological</a:t>
            </a:r>
            <a:r>
              <a:rPr lang="es-PE" sz="800" dirty="0"/>
              <a:t> </a:t>
            </a:r>
            <a:r>
              <a:rPr lang="es-PE" sz="800" dirty="0" err="1"/>
              <a:t>apects</a:t>
            </a:r>
            <a:r>
              <a:rPr lang="es-PE" sz="800" dirty="0"/>
              <a:t> of </a:t>
            </a:r>
            <a:r>
              <a:rPr lang="es-PE" sz="800" dirty="0" err="1"/>
              <a:t>silent</a:t>
            </a:r>
            <a:r>
              <a:rPr lang="es-PE" sz="800" dirty="0"/>
              <a:t> </a:t>
            </a:r>
            <a:r>
              <a:rPr lang="es-PE" sz="800" dirty="0" err="1"/>
              <a:t>pituitary</a:t>
            </a:r>
            <a:r>
              <a:rPr lang="es-PE" sz="800" dirty="0"/>
              <a:t> adenomas. J </a:t>
            </a:r>
            <a:r>
              <a:rPr lang="es-PE" sz="800" dirty="0" err="1"/>
              <a:t>Clin</a:t>
            </a:r>
            <a:r>
              <a:rPr lang="es-PE" sz="800" dirty="0"/>
              <a:t> </a:t>
            </a:r>
            <a:r>
              <a:rPr lang="es-PE" sz="800" dirty="0" err="1"/>
              <a:t>Endocrinol</a:t>
            </a:r>
            <a:r>
              <a:rPr lang="es-PE" sz="800" dirty="0"/>
              <a:t> </a:t>
            </a:r>
            <a:r>
              <a:rPr lang="es-PE" sz="800" dirty="0" err="1"/>
              <a:t>Metab</a:t>
            </a:r>
            <a:r>
              <a:rPr lang="es-PE" sz="800" dirty="0"/>
              <a:t> 2019. 104 (7): 2473-2489.</a:t>
            </a:r>
          </a:p>
        </p:txBody>
      </p:sp>
    </p:spTree>
    <p:extLst>
      <p:ext uri="{BB962C8B-B14F-4D97-AF65-F5344CB8AC3E}">
        <p14:creationId xmlns:p14="http://schemas.microsoft.com/office/powerpoint/2010/main" val="21117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5222686" y="185224"/>
            <a:ext cx="16882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TIPOS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595" y="1016221"/>
            <a:ext cx="4540466" cy="529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906945" y="185224"/>
            <a:ext cx="431977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ETIOPATOGENIA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172" y="1016221"/>
            <a:ext cx="6348027" cy="547244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04281" y="1157591"/>
            <a:ext cx="5097293" cy="193899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PE" sz="2000" dirty="0" smtClean="0"/>
              <a:t>Son tumores monoclonales benignos formados por células epiteliales neoplásicas de la hipófisis anterior, siendo la mayor parte de ellos de origen gonadotrópico, por lo que la mayoría produce gonadotropinas o sub unidades inactivas.</a:t>
            </a:r>
            <a:endParaRPr lang="es-PE" sz="2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85481" y="3164681"/>
            <a:ext cx="533489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00" dirty="0" smtClean="0"/>
              <a:t>Son múltiples las alteraciones moleculares que se han detectado en los ANF, algunas descritas son: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s-PE" sz="2200" dirty="0" smtClean="0"/>
              <a:t>Mutaciones del gen regulador GNAS.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s-PE" sz="2200" dirty="0" smtClean="0"/>
              <a:t>Alteraciones en los genes supresores tumorales como el MEG3.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s-PE" sz="2200" dirty="0" smtClean="0"/>
              <a:t>El gen transformador de tumor hipofisiario (PTTG)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s-PE" sz="2200" dirty="0" smtClean="0"/>
              <a:t>Deficiencia en el gen de la apoptosis tumoral </a:t>
            </a:r>
            <a:r>
              <a:rPr lang="es-PE" sz="2200" dirty="0" err="1" smtClean="0"/>
              <a:t>hipofisiaria</a:t>
            </a:r>
            <a:r>
              <a:rPr lang="es-PE" sz="2200" dirty="0" smtClean="0"/>
              <a:t>.</a:t>
            </a:r>
            <a:endParaRPr lang="es-PE" sz="2200" dirty="0"/>
          </a:p>
        </p:txBody>
      </p:sp>
    </p:spTree>
    <p:extLst>
      <p:ext uri="{BB962C8B-B14F-4D97-AF65-F5344CB8AC3E}">
        <p14:creationId xmlns:p14="http://schemas.microsoft.com/office/powerpoint/2010/main" val="377590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319657" y="185224"/>
            <a:ext cx="74943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MANIFESTACIONES CLINICAS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1668" y="1016221"/>
            <a:ext cx="5334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SINTOMAS OFTALMOLOGICOS</a:t>
            </a:r>
            <a:endParaRPr lang="es-PE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088" y="1519866"/>
            <a:ext cx="4450080" cy="451866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21668" y="1447108"/>
            <a:ext cx="68594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600" dirty="0" smtClean="0"/>
              <a:t>Son los mas frecuentes , llegando a producirse en un 60% de pacientes.</a:t>
            </a:r>
            <a:endParaRPr lang="es-PE" sz="2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221668" y="2425617"/>
            <a:ext cx="6643994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PE" sz="2400" dirty="0" smtClean="0"/>
              <a:t>Frecuentemente se manifiesta como hemianopsia </a:t>
            </a:r>
            <a:r>
              <a:rPr lang="es-PE" sz="2400" dirty="0" err="1" smtClean="0"/>
              <a:t>bitemporal</a:t>
            </a:r>
            <a:r>
              <a:rPr lang="es-PE" sz="2400" dirty="0" smtClean="0"/>
              <a:t> por compresión de fibras </a:t>
            </a:r>
            <a:r>
              <a:rPr lang="es-PE" sz="2400" dirty="0" err="1" smtClean="0"/>
              <a:t>inferonasales</a:t>
            </a:r>
            <a:r>
              <a:rPr lang="es-PE" sz="2400" dirty="0" smtClean="0"/>
              <a:t> del quiasma óptico.</a:t>
            </a:r>
            <a:endParaRPr lang="es-PE" sz="2400" dirty="0"/>
          </a:p>
        </p:txBody>
      </p:sp>
      <p:sp>
        <p:nvSpPr>
          <p:cNvPr id="9" name="CuadroTexto 8"/>
          <p:cNvSpPr txBox="1"/>
          <p:nvPr/>
        </p:nvSpPr>
        <p:spPr>
          <a:xfrm>
            <a:off x="221668" y="3810812"/>
            <a:ext cx="685942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600" dirty="0" smtClean="0"/>
              <a:t>Otros síntomas, como la disminución de la agudeza visual , llegan al 30%, en cualquier caso, la presentación de los síntomas es insidiosa, dando lugar a que los pacientes no consulten hasta pasado meses o años desde el inicio de la clínica.</a:t>
            </a:r>
            <a:endParaRPr lang="es-PE" sz="2600" dirty="0"/>
          </a:p>
        </p:txBody>
      </p:sp>
    </p:spTree>
    <p:extLst>
      <p:ext uri="{BB962C8B-B14F-4D97-AF65-F5344CB8AC3E}">
        <p14:creationId xmlns:p14="http://schemas.microsoft.com/office/powerpoint/2010/main" val="355353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319657" y="185224"/>
            <a:ext cx="74943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MANIFESTACIONES CLINICAS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1668" y="1016221"/>
            <a:ext cx="5334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SINTOMAS NEUROLOGICOS</a:t>
            </a:r>
            <a:endParaRPr lang="es-PE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1668" y="1447108"/>
            <a:ext cx="6643994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PE" sz="2400" dirty="0" smtClean="0"/>
              <a:t>La cefalea suele aparecer por aumento de la presión intracraneal y no se relaciona con el tamaño del adenoma ni con la extensión supraselar.</a:t>
            </a:r>
            <a:endParaRPr lang="es-PE" sz="2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894" y="2244775"/>
            <a:ext cx="4969026" cy="298870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3955" y="2795349"/>
            <a:ext cx="685942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600" dirty="0" smtClean="0"/>
              <a:t>Se puede producir una afectación de los pares craneales III, IV y VI y ramas oftálmicas y maxilar del V, con diplopía, ptosis palpebral, alteraciones pupilares o de la sensibilidad del trigémino.</a:t>
            </a:r>
          </a:p>
          <a:p>
            <a:pPr algn="just"/>
            <a:r>
              <a:rPr lang="es-PE" sz="2600" dirty="0" smtClean="0"/>
              <a:t>Menos frecuente seria las crisis uncinadas y los trastornos de personalidad que se producirían en caso de afectar a los lóbulos temporales o al frontal.</a:t>
            </a:r>
            <a:endParaRPr lang="es-PE" sz="2600" dirty="0"/>
          </a:p>
        </p:txBody>
      </p:sp>
    </p:spTree>
    <p:extLst>
      <p:ext uri="{BB962C8B-B14F-4D97-AF65-F5344CB8AC3E}">
        <p14:creationId xmlns:p14="http://schemas.microsoft.com/office/powerpoint/2010/main" val="405124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319657" y="185224"/>
            <a:ext cx="74943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MANIFESTACIONES CLINICAS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21668" y="1016221"/>
            <a:ext cx="53348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SINTOMAS HORMONALES</a:t>
            </a:r>
            <a:endParaRPr lang="es-PE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018" y="1447108"/>
            <a:ext cx="4466714" cy="4496492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21668" y="1447108"/>
            <a:ext cx="6643994" cy="267765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PE" sz="2400" dirty="0" smtClean="0"/>
              <a:t>Hipopituitarismo como síntoma compresivo o del tallo hipofisiario. El defecto hormonal que detectamos con mayor frecuencia es el hipogonadismo, ya que además puede estar acrecentada por una hiperprolactinemia secundaria a compresión del tallo hipofisiario, seguidos de hipotiroidismo e insuficiencia adrenal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23209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0" y="6488668"/>
            <a:ext cx="17019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www.edupomar.com</a:t>
            </a:r>
            <a:endParaRPr lang="es-PE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667048" y="185224"/>
            <a:ext cx="479958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COMPLICACIONES</a:t>
            </a:r>
            <a:endParaRPr lang="es-E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76601" y="1452932"/>
            <a:ext cx="1773212" cy="49244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PE" sz="2600" dirty="0" smtClean="0"/>
              <a:t>APOPLEJIA</a:t>
            </a:r>
            <a:endParaRPr lang="es-PE" sz="26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073455" y="1422157"/>
            <a:ext cx="1773212" cy="89255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E" sz="2600" dirty="0" smtClean="0"/>
              <a:t>PERDIDA DE VISION</a:t>
            </a:r>
            <a:endParaRPr lang="es-PE" sz="2600" dirty="0"/>
          </a:p>
        </p:txBody>
      </p:sp>
      <p:sp>
        <p:nvSpPr>
          <p:cNvPr id="7" name="CuadroTexto 6"/>
          <p:cNvSpPr txBox="1"/>
          <p:nvPr/>
        </p:nvSpPr>
        <p:spPr>
          <a:xfrm>
            <a:off x="5770309" y="1427258"/>
            <a:ext cx="2161208" cy="49244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PE" sz="2600" dirty="0" smtClean="0"/>
              <a:t>CRECIMIENTO</a:t>
            </a:r>
            <a:endParaRPr lang="es-PE" sz="2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9356341" y="1436987"/>
            <a:ext cx="2161208" cy="49244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PE" sz="2600" dirty="0" smtClean="0"/>
              <a:t>RECURRENCIA</a:t>
            </a:r>
            <a:endParaRPr lang="es-PE" sz="2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201503" y="2775893"/>
            <a:ext cx="2181774" cy="193899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PE" sz="2000" dirty="0" smtClean="0">
                <a:solidFill>
                  <a:schemeClr val="tx1"/>
                </a:solidFill>
              </a:rPr>
              <a:t>Se debe a hemorragia o infarto del tumor hipofisiario. Es mas frecuente en los </a:t>
            </a:r>
            <a:r>
              <a:rPr lang="es-PE" sz="2000" dirty="0" err="1" smtClean="0">
                <a:solidFill>
                  <a:schemeClr val="tx1"/>
                </a:solidFill>
              </a:rPr>
              <a:t>macroadenomas</a:t>
            </a:r>
            <a:endParaRPr lang="es-PE" sz="2000" dirty="0">
              <a:solidFill>
                <a:schemeClr val="tx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888882" y="2720645"/>
            <a:ext cx="2247322" cy="3785652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PE" sz="2000" dirty="0" smtClean="0">
                <a:solidFill>
                  <a:schemeClr val="tx1"/>
                </a:solidFill>
              </a:rPr>
              <a:t>Dependiendo del tamaño y de la zona, </a:t>
            </a:r>
            <a:r>
              <a:rPr lang="es-PE" sz="2000" dirty="0" err="1" smtClean="0">
                <a:solidFill>
                  <a:schemeClr val="tx1"/>
                </a:solidFill>
              </a:rPr>
              <a:t>asi</a:t>
            </a:r>
            <a:r>
              <a:rPr lang="es-PE" sz="2000" dirty="0" smtClean="0">
                <a:solidFill>
                  <a:schemeClr val="tx1"/>
                </a:solidFill>
              </a:rPr>
              <a:t> como del tiempo que se lleve produciendo la compresión, si el crecimiento supera los 3.5mm puede producir una nueva perdida visual en 64 de cada 100 paciente/año</a:t>
            </a:r>
            <a:endParaRPr lang="es-PE" sz="2000" dirty="0">
              <a:solidFill>
                <a:schemeClr val="tx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502751" y="2775893"/>
            <a:ext cx="2963881" cy="2246769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PE" sz="2000" dirty="0" smtClean="0">
                <a:solidFill>
                  <a:schemeClr val="tx1"/>
                </a:solidFill>
              </a:rPr>
              <a:t>La mayoría de los ANF son </a:t>
            </a:r>
            <a:r>
              <a:rPr lang="es-PE" sz="2000" dirty="0" err="1" smtClean="0">
                <a:solidFill>
                  <a:schemeClr val="tx1"/>
                </a:solidFill>
              </a:rPr>
              <a:t>macroadenomas</a:t>
            </a:r>
            <a:r>
              <a:rPr lang="es-PE" sz="2000" dirty="0" smtClean="0">
                <a:solidFill>
                  <a:schemeClr val="tx1"/>
                </a:solidFill>
              </a:rPr>
              <a:t> y son tratados quirúrgicamente, por lo que no existen grandes series de seguimiento observacional sin tratamiento.</a:t>
            </a:r>
            <a:endParaRPr lang="es-PE" sz="2000" dirty="0">
              <a:solidFill>
                <a:schemeClr val="tx1"/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9081256" y="2775893"/>
            <a:ext cx="2854583" cy="1631216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PE" sz="2000" dirty="0" smtClean="0">
                <a:solidFill>
                  <a:schemeClr val="tx1"/>
                </a:solidFill>
              </a:rPr>
              <a:t>Entre un 10 y 69% de los pacientes presentan recurrencia tumoral a los 5-10 años del tratamiento quirúrgico.</a:t>
            </a:r>
            <a:endParaRPr lang="es-P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96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2237</Words>
  <Application>Microsoft Office PowerPoint</Application>
  <PresentationFormat>Panorámica</PresentationFormat>
  <Paragraphs>118</Paragraphs>
  <Slides>20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PM</dc:creator>
  <cp:lastModifiedBy>Eduardo PM</cp:lastModifiedBy>
  <cp:revision>55</cp:revision>
  <dcterms:created xsi:type="dcterms:W3CDTF">2024-06-02T23:58:45Z</dcterms:created>
  <dcterms:modified xsi:type="dcterms:W3CDTF">2025-03-24T01:35:00Z</dcterms:modified>
</cp:coreProperties>
</file>